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</p:sldIdLst>
  <p:sldSz cy="5143500" cx="9144000"/>
  <p:notesSz cx="6858000" cy="9144000"/>
  <p:embeddedFontLst>
    <p:embeddedFont>
      <p:font typeface="Roboto"/>
      <p:regular r:id="rId15"/>
      <p:bold r:id="rId16"/>
      <p:italic r:id="rId17"/>
      <p:boldItalic r:id="rId18"/>
    </p:embeddedFont>
    <p:embeddedFont>
      <p:font typeface="Bree Serif"/>
      <p:regular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font" Target="fonts/Roboto-regular.fntdata"/><Relationship Id="rId14" Type="http://schemas.openxmlformats.org/officeDocument/2006/relationships/slide" Target="slides/slide10.xml"/><Relationship Id="rId17" Type="http://schemas.openxmlformats.org/officeDocument/2006/relationships/font" Target="fonts/Roboto-italic.fntdata"/><Relationship Id="rId16" Type="http://schemas.openxmlformats.org/officeDocument/2006/relationships/font" Target="fonts/Roboto-bold.fntdata"/><Relationship Id="rId5" Type="http://schemas.openxmlformats.org/officeDocument/2006/relationships/slide" Target="slides/slide1.xml"/><Relationship Id="rId19" Type="http://schemas.openxmlformats.org/officeDocument/2006/relationships/font" Target="fonts/BreeSerif-regular.fntdata"/><Relationship Id="rId6" Type="http://schemas.openxmlformats.org/officeDocument/2006/relationships/slide" Target="slides/slide2.xml"/><Relationship Id="rId18" Type="http://schemas.openxmlformats.org/officeDocument/2006/relationships/font" Target="fonts/Roboto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2.png>
</file>

<file path=ppt/media/image3.png>
</file>

<file path=ppt/media/image4.png>
</file>

<file path=ppt/media/image5.gif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buChar char="●"/>
              <a:defRPr sz="1100"/>
            </a:lvl1pPr>
            <a:lvl2pPr lvl="1">
              <a:spcBef>
                <a:spcPts val="0"/>
              </a:spcBef>
              <a:buSzPct val="100000"/>
              <a:buChar char="○"/>
              <a:defRPr sz="1100"/>
            </a:lvl2pPr>
            <a:lvl3pPr lvl="2">
              <a:spcBef>
                <a:spcPts val="0"/>
              </a:spcBef>
              <a:buSzPct val="100000"/>
              <a:buChar char="■"/>
              <a:defRPr sz="1100"/>
            </a:lvl3pPr>
            <a:lvl4pPr lvl="3">
              <a:spcBef>
                <a:spcPts val="0"/>
              </a:spcBef>
              <a:buSzPct val="100000"/>
              <a:buChar char="●"/>
              <a:defRPr sz="1100"/>
            </a:lvl4pPr>
            <a:lvl5pPr lvl="4">
              <a:spcBef>
                <a:spcPts val="0"/>
              </a:spcBef>
              <a:buSzPct val="100000"/>
              <a:buChar char="○"/>
              <a:defRPr sz="1100"/>
            </a:lvl5pPr>
            <a:lvl6pPr lvl="5">
              <a:spcBef>
                <a:spcPts val="0"/>
              </a:spcBef>
              <a:buSzPct val="100000"/>
              <a:buChar char="■"/>
              <a:defRPr sz="1100"/>
            </a:lvl6pPr>
            <a:lvl7pPr lvl="6">
              <a:spcBef>
                <a:spcPts val="0"/>
              </a:spcBef>
              <a:buSzPct val="100000"/>
              <a:buChar char="●"/>
              <a:defRPr sz="1100"/>
            </a:lvl7pPr>
            <a:lvl8pPr lvl="7">
              <a:spcBef>
                <a:spcPts val="0"/>
              </a:spcBef>
              <a:buSzPct val="100000"/>
              <a:buChar char="○"/>
              <a:defRPr sz="1100"/>
            </a:lvl8pPr>
            <a:lvl9pPr lvl="8">
              <a:spcBef>
                <a:spcPts val="0"/>
              </a:spcBef>
              <a:buSzPct val="1000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Shape 6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" name="Shape 7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Shape 8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Shape 9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Shape 10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pt-BR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Char char="●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●"/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○"/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pt-BR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1.png"/><Relationship Id="rId5" Type="http://schemas.openxmlformats.org/officeDocument/2006/relationships/image" Target="../media/image4.png"/><Relationship Id="rId6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8CAEE0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uppa-with-background-blue.png" id="54" name="Shape 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5250" y="973687"/>
            <a:ext cx="7143750" cy="2647950"/>
          </a:xfrm>
          <a:prstGeom prst="rect">
            <a:avLst/>
          </a:prstGeom>
          <a:noFill/>
          <a:ln>
            <a:noFill/>
          </a:ln>
        </p:spPr>
      </p:pic>
      <p:sp>
        <p:nvSpPr>
          <p:cNvPr id="55" name="Shape 55"/>
          <p:cNvSpPr txBox="1"/>
          <p:nvPr/>
        </p:nvSpPr>
        <p:spPr>
          <a:xfrm>
            <a:off x="905250" y="3294712"/>
            <a:ext cx="7333500" cy="5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buClr>
                <a:schemeClr val="dk1"/>
              </a:buClr>
              <a:buSzPct val="47826"/>
              <a:buFont typeface="Arial"/>
              <a:buNone/>
            </a:pPr>
            <a:r>
              <a:rPr b="1" lang="pt-BR" sz="2300">
                <a:solidFill>
                  <a:srgbClr val="FFFFFF"/>
                </a:solidFill>
                <a:highlight>
                  <a:srgbClr val="8CAEE0"/>
                </a:highlight>
                <a:latin typeface="Roboto"/>
                <a:ea typeface="Roboto"/>
                <a:cs typeface="Roboto"/>
                <a:sym typeface="Roboto"/>
              </a:rPr>
              <a:t>O MEDIADOR DE GASTOS REVERSO.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8CAEE0"/>
        </a:solidFill>
      </p:bgPr>
    </p:bg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luppa-with-background-blue.png" id="111" name="Shape 11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05250" y="973687"/>
            <a:ext cx="7143750" cy="2647950"/>
          </a:xfrm>
          <a:prstGeom prst="rect">
            <a:avLst/>
          </a:prstGeom>
          <a:noFill/>
          <a:ln>
            <a:noFill/>
          </a:ln>
        </p:spPr>
      </p:pic>
      <p:sp>
        <p:nvSpPr>
          <p:cNvPr id="112" name="Shape 112"/>
          <p:cNvSpPr txBox="1"/>
          <p:nvPr/>
        </p:nvSpPr>
        <p:spPr>
          <a:xfrm>
            <a:off x="905250" y="3294712"/>
            <a:ext cx="7333500" cy="57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lnSpc>
                <a:spcPct val="115000"/>
              </a:lnSpc>
              <a:spcBef>
                <a:spcPts val="0"/>
              </a:spcBef>
              <a:buNone/>
            </a:pPr>
            <a:r>
              <a:rPr b="1" lang="pt-BR" sz="2300">
                <a:solidFill>
                  <a:srgbClr val="FFFFFF"/>
                </a:solidFill>
                <a:highlight>
                  <a:srgbClr val="8CAEE0"/>
                </a:highlight>
                <a:latin typeface="Roboto"/>
                <a:ea typeface="Roboto"/>
                <a:cs typeface="Roboto"/>
                <a:sym typeface="Roboto"/>
              </a:rPr>
              <a:t>O MEDIADOR DE GASTOS REVERSO.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8CAEE0"/>
        </a:solidFill>
      </p:bgPr>
    </p:bg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/>
        </p:nvSpPr>
        <p:spPr>
          <a:xfrm>
            <a:off x="905250" y="2034761"/>
            <a:ext cx="7333500" cy="10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pt-BR" sz="6000">
                <a:solidFill>
                  <a:srgbClr val="FFFFFF"/>
                </a:solidFill>
                <a:highlight>
                  <a:srgbClr val="8CAEE0"/>
                </a:highlight>
                <a:latin typeface="Roboto"/>
                <a:ea typeface="Roboto"/>
                <a:cs typeface="Roboto"/>
                <a:sym typeface="Roboto"/>
              </a:rPr>
              <a:t>PROBLEMA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8CAEE0"/>
        </a:solidFill>
      </p:bgPr>
    </p:bg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 txBox="1"/>
          <p:nvPr/>
        </p:nvSpPr>
        <p:spPr>
          <a:xfrm>
            <a:off x="905250" y="1517239"/>
            <a:ext cx="7333500" cy="21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pt-BR" sz="6000">
                <a:solidFill>
                  <a:srgbClr val="FFFFFF"/>
                </a:solidFill>
                <a:highlight>
                  <a:srgbClr val="8CAEE0"/>
                </a:highlight>
                <a:latin typeface="Roboto"/>
                <a:ea typeface="Roboto"/>
                <a:cs typeface="Roboto"/>
                <a:sym typeface="Roboto"/>
              </a:rPr>
              <a:t>R$200 BI,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pt-BR" sz="6000">
                <a:solidFill>
                  <a:srgbClr val="FFFFFF"/>
                </a:solidFill>
                <a:highlight>
                  <a:srgbClr val="8CAEE0"/>
                </a:highlight>
                <a:latin typeface="Roboto"/>
                <a:ea typeface="Roboto"/>
                <a:cs typeface="Roboto"/>
                <a:sym typeface="Roboto"/>
              </a:rPr>
              <a:t>POR ANO</a:t>
            </a:r>
          </a:p>
        </p:txBody>
      </p:sp>
      <p:sp>
        <p:nvSpPr>
          <p:cNvPr id="66" name="Shape 66"/>
          <p:cNvSpPr txBox="1"/>
          <p:nvPr/>
        </p:nvSpPr>
        <p:spPr>
          <a:xfrm>
            <a:off x="6231275" y="4508975"/>
            <a:ext cx="2927100" cy="50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>
                <a:solidFill>
                  <a:srgbClr val="F3F3F3"/>
                </a:solidFill>
                <a:latin typeface="Bree Serif"/>
                <a:ea typeface="Bree Serif"/>
                <a:cs typeface="Bree Serif"/>
                <a:sym typeface="Bree Serif"/>
              </a:rPr>
              <a:t>http://politica.estadao.com.br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8CAEE0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 txBox="1"/>
          <p:nvPr/>
        </p:nvSpPr>
        <p:spPr>
          <a:xfrm>
            <a:off x="905250" y="2034761"/>
            <a:ext cx="7333500" cy="10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pt-BR" sz="6000">
                <a:solidFill>
                  <a:srgbClr val="FFFFFF"/>
                </a:solidFill>
                <a:highlight>
                  <a:srgbClr val="8CAEE0"/>
                </a:highlight>
                <a:latin typeface="Roboto"/>
                <a:ea typeface="Roboto"/>
                <a:cs typeface="Roboto"/>
                <a:sym typeface="Roboto"/>
              </a:rPr>
              <a:t>COMO RESOLVER?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FFFFFF"/>
        </a:solidFill>
      </p:bgPr>
    </p:bg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6" name="Shape 7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8200" y="1011300"/>
            <a:ext cx="1401499" cy="660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7" name="Shape 7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53274" y="635512"/>
            <a:ext cx="1883300" cy="1412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Shape 7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778175" y="2978924"/>
            <a:ext cx="1305275" cy="1316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Shape 79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645425" y="3372700"/>
            <a:ext cx="955799" cy="1156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0" name="Shape 80"/>
          <p:cNvCxnSpPr/>
          <p:nvPr/>
        </p:nvCxnSpPr>
        <p:spPr>
          <a:xfrm rot="10800000">
            <a:off x="3276500" y="2172000"/>
            <a:ext cx="493800" cy="662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81" name="Shape 81"/>
          <p:cNvCxnSpPr/>
          <p:nvPr/>
        </p:nvCxnSpPr>
        <p:spPr>
          <a:xfrm flipH="1" rot="10800000">
            <a:off x="4986900" y="2268175"/>
            <a:ext cx="397500" cy="614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82" name="Shape 82"/>
          <p:cNvSpPr txBox="1"/>
          <p:nvPr/>
        </p:nvSpPr>
        <p:spPr>
          <a:xfrm>
            <a:off x="686600" y="3172825"/>
            <a:ext cx="2409000" cy="807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pt-BR" sz="3600">
                <a:solidFill>
                  <a:srgbClr val="666666"/>
                </a:solidFill>
                <a:latin typeface="Bree Serif"/>
                <a:ea typeface="Bree Serif"/>
                <a:cs typeface="Bree Serif"/>
                <a:sym typeface="Bree Serif"/>
              </a:rPr>
              <a:t>SCRAPING</a:t>
            </a:r>
          </a:p>
        </p:txBody>
      </p:sp>
      <p:sp>
        <p:nvSpPr>
          <p:cNvPr id="83" name="Shape 83"/>
          <p:cNvSpPr txBox="1"/>
          <p:nvPr/>
        </p:nvSpPr>
        <p:spPr>
          <a:xfrm>
            <a:off x="6259575" y="2882575"/>
            <a:ext cx="2409000" cy="126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pt-BR" sz="3600">
                <a:solidFill>
                  <a:srgbClr val="666666"/>
                </a:solidFill>
                <a:latin typeface="Bree Serif"/>
                <a:ea typeface="Bree Serif"/>
                <a:cs typeface="Bree Serif"/>
                <a:sym typeface="Bree Serif"/>
              </a:rPr>
              <a:t>MACHINE</a:t>
            </a:r>
          </a:p>
          <a:p>
            <a:pPr lvl="0" rtl="0" algn="ctr">
              <a:spcBef>
                <a:spcPts val="0"/>
              </a:spcBef>
              <a:buNone/>
            </a:pPr>
            <a:r>
              <a:rPr lang="pt-BR" sz="3600">
                <a:solidFill>
                  <a:srgbClr val="666666"/>
                </a:solidFill>
                <a:latin typeface="Bree Serif"/>
                <a:ea typeface="Bree Serif"/>
                <a:cs typeface="Bree Serif"/>
                <a:sym typeface="Bree Serif"/>
              </a:rPr>
              <a:t>LEARNING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4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Peek 2017-08-12 17-03.gif" id="88" name="Shape 8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56525" y="49403"/>
            <a:ext cx="9200525" cy="49416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8CAEE0"/>
        </a:solidFill>
      </p:bgPr>
    </p:bg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 txBox="1"/>
          <p:nvPr/>
        </p:nvSpPr>
        <p:spPr>
          <a:xfrm>
            <a:off x="712200" y="2086650"/>
            <a:ext cx="7719600" cy="97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pt-BR" sz="6000">
                <a:solidFill>
                  <a:srgbClr val="FFFFFF"/>
                </a:solidFill>
                <a:highlight>
                  <a:srgbClr val="8CAEE0"/>
                </a:highlight>
                <a:latin typeface="Roboto"/>
                <a:ea typeface="Roboto"/>
                <a:cs typeface="Roboto"/>
                <a:sym typeface="Roboto"/>
              </a:rPr>
              <a:t>CONCORRENTE?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8CAEE0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/>
        </p:nvSpPr>
        <p:spPr>
          <a:xfrm>
            <a:off x="712200" y="1607550"/>
            <a:ext cx="7719600" cy="192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pt-BR" sz="6000">
                <a:solidFill>
                  <a:srgbClr val="FFFFFF"/>
                </a:solidFill>
                <a:highlight>
                  <a:srgbClr val="8CAEE0"/>
                </a:highlight>
                <a:latin typeface="Roboto"/>
                <a:ea typeface="Roboto"/>
                <a:cs typeface="Roboto"/>
                <a:sym typeface="Roboto"/>
              </a:rPr>
              <a:t>PLANO DE </a:t>
            </a:r>
          </a:p>
          <a:p>
            <a:pPr lvl="0" rtl="0" algn="ctr">
              <a:spcBef>
                <a:spcPts val="0"/>
              </a:spcBef>
              <a:buNone/>
            </a:pPr>
            <a:r>
              <a:rPr b="1" lang="pt-BR" sz="6000">
                <a:solidFill>
                  <a:srgbClr val="FFFFFF"/>
                </a:solidFill>
                <a:highlight>
                  <a:srgbClr val="8CAEE0"/>
                </a:highlight>
                <a:latin typeface="Roboto"/>
                <a:ea typeface="Roboto"/>
                <a:cs typeface="Roboto"/>
                <a:sym typeface="Roboto"/>
              </a:rPr>
              <a:t>NEGÓCIOS?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8CAEE0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Shape 103"/>
          <p:cNvSpPr txBox="1"/>
          <p:nvPr/>
        </p:nvSpPr>
        <p:spPr>
          <a:xfrm>
            <a:off x="905250" y="718111"/>
            <a:ext cx="7333500" cy="10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lang="pt-BR" sz="52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oferecemos</a:t>
            </a:r>
          </a:p>
        </p:txBody>
      </p:sp>
      <p:sp>
        <p:nvSpPr>
          <p:cNvPr id="104" name="Shape 104"/>
          <p:cNvSpPr txBox="1"/>
          <p:nvPr/>
        </p:nvSpPr>
        <p:spPr>
          <a:xfrm>
            <a:off x="905250" y="1411111"/>
            <a:ext cx="7333500" cy="10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pt-BR" sz="6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AUTOMAÇÃO</a:t>
            </a:r>
          </a:p>
        </p:txBody>
      </p:sp>
      <p:sp>
        <p:nvSpPr>
          <p:cNvPr id="105" name="Shape 105"/>
          <p:cNvSpPr txBox="1"/>
          <p:nvPr/>
        </p:nvSpPr>
        <p:spPr>
          <a:xfrm>
            <a:off x="905250" y="2485111"/>
            <a:ext cx="7333500" cy="10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pt-BR" sz="6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INTELIGÊNCIA</a:t>
            </a:r>
          </a:p>
        </p:txBody>
      </p:sp>
      <p:sp>
        <p:nvSpPr>
          <p:cNvPr id="106" name="Shape 106"/>
          <p:cNvSpPr txBox="1"/>
          <p:nvPr/>
        </p:nvSpPr>
        <p:spPr>
          <a:xfrm>
            <a:off x="905250" y="3488311"/>
            <a:ext cx="7333500" cy="107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 rtl="0" algn="ctr">
              <a:spcBef>
                <a:spcPts val="0"/>
              </a:spcBef>
              <a:buNone/>
            </a:pPr>
            <a:r>
              <a:rPr b="1" lang="pt-BR" sz="6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MELHORA</a:t>
            </a: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